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4"/>
  </p:notesMasterIdLst>
  <p:sldIdLst>
    <p:sldId id="259" r:id="rId2"/>
    <p:sldId id="262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190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92D9E2-0C08-954E-A706-E29C7D29DE67}" type="datetimeFigureOut">
              <a:rPr kumimoji="1" lang="ja-JP" altLang="en-US" smtClean="0"/>
              <a:t>2024/9/12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FEE6D4-AEE4-4E45-B343-EFC86ACF4F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09004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3895F2ED-2406-4AAC-AC52-0D68DF581D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9AD9F9-FB40-4CE3-81C5-4C7C9B447130}" type="slidenum">
              <a:rPr kumimoji="0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366B7253-9A8D-4865-B8B0-F8A2A53B3F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0113" y="739775"/>
            <a:ext cx="4935537" cy="3700463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F1798FED-1D8B-4295-8E65-DEE91E45F6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 dirty="0">
              <a:ea typeface="ＭＳ Ｐゴシック" panose="020B0600070205080204" pitchFamily="50" charset="-128"/>
            </a:endParaRPr>
          </a:p>
        </p:txBody>
      </p:sp>
      <p:sp>
        <p:nvSpPr>
          <p:cNvPr id="6149" name="ヘッダー プレースホルダ 4">
            <a:extLst>
              <a:ext uri="{FF2B5EF4-FFF2-40B4-BE49-F238E27FC236}">
                <a16:creationId xmlns:a16="http://schemas.microsoft.com/office/drawing/2014/main" id="{0C6270D0-B4E7-4B9C-81E0-5071DB0459E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様式１</a:t>
            </a:r>
            <a:r>
              <a:rPr kumimoji="0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AB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3895F2ED-2406-4AAC-AC52-0D68DF581D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479AD9F9-FB40-4CE3-81C5-4C7C9B447130}" type="slidenum">
              <a:rPr kumimoji="0" lang="en-US" altLang="ja-JP" sz="1200"/>
              <a:pPr eaLnBrk="1" hangingPunct="1"/>
              <a:t>2</a:t>
            </a:fld>
            <a:endParaRPr kumimoji="0" lang="en-US" altLang="ja-JP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366B7253-9A8D-4865-B8B0-F8A2A53B3F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0113" y="739775"/>
            <a:ext cx="4935537" cy="3700463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F1798FED-1D8B-4295-8E65-DEE91E45F6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 dirty="0">
              <a:ea typeface="ＭＳ Ｐゴシック" panose="020B0600070205080204" pitchFamily="50" charset="-128"/>
            </a:endParaRPr>
          </a:p>
        </p:txBody>
      </p:sp>
      <p:sp>
        <p:nvSpPr>
          <p:cNvPr id="6149" name="ヘッダー プレースホルダ 4">
            <a:extLst>
              <a:ext uri="{FF2B5EF4-FFF2-40B4-BE49-F238E27FC236}">
                <a16:creationId xmlns:a16="http://schemas.microsoft.com/office/drawing/2014/main" id="{0C6270D0-B4E7-4B9C-81E0-5071DB0459E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kumimoji="0" lang="ja-JP" altLang="en-US" sz="1200"/>
              <a:t>様式１</a:t>
            </a:r>
            <a:r>
              <a:rPr kumimoji="0" lang="en-US" altLang="ja-JP" sz="1200"/>
              <a:t>AB</a:t>
            </a:r>
          </a:p>
        </p:txBody>
      </p:sp>
    </p:spTree>
    <p:extLst>
      <p:ext uri="{BB962C8B-B14F-4D97-AF65-F5344CB8AC3E}">
        <p14:creationId xmlns:p14="http://schemas.microsoft.com/office/powerpoint/2010/main" val="39484165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ADEC4-87E3-BF4D-B324-72AC83854228}" type="datetime1">
              <a:rPr kumimoji="1" lang="ja-JP" altLang="en-US" smtClean="0"/>
              <a:t>2024/9/12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78921-2B11-9D43-851A-F07C7807B9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9648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290B1-BC7C-4443-AD53-D320536ACFFE}" type="datetime1">
              <a:rPr kumimoji="1" lang="ja-JP" altLang="en-US" smtClean="0"/>
              <a:t>2024/9/12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78921-2B11-9D43-851A-F07C7807B9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5981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F7FA5-0BEB-5343-AA1C-AB9CB467C0A4}" type="datetime1">
              <a:rPr kumimoji="1" lang="ja-JP" altLang="en-US" smtClean="0"/>
              <a:t>2024/9/12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78921-2B11-9D43-851A-F07C7807B9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88983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0102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F35D4-E6AB-4B49-B978-A182489E78CA}" type="datetime1">
              <a:rPr kumimoji="1" lang="ja-JP" altLang="en-US" smtClean="0"/>
              <a:t>2024/9/12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78921-2B11-9D43-851A-F07C7807B9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6175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67C9B-3862-274F-B39D-AD5DDF83FC7E}" type="datetime1">
              <a:rPr kumimoji="1" lang="ja-JP" altLang="en-US" smtClean="0"/>
              <a:t>2024/9/12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78921-2B11-9D43-851A-F07C7807B9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0539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F6C52-8A75-684B-BBC8-36C13C0B99CC}" type="datetime1">
              <a:rPr kumimoji="1" lang="ja-JP" altLang="en-US" smtClean="0"/>
              <a:t>2024/9/12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78921-2B11-9D43-851A-F07C7807B9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1571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4BD6C-0FC0-F44F-82B7-ED23375ACC39}" type="datetime1">
              <a:rPr kumimoji="1" lang="ja-JP" altLang="en-US" smtClean="0"/>
              <a:t>2024/9/12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78921-2B11-9D43-851A-F07C7807B9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6937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3C131-1D0C-2E4F-A30C-1D72ACB746E1}" type="datetime1">
              <a:rPr kumimoji="1" lang="ja-JP" altLang="en-US" smtClean="0"/>
              <a:t>2024/9/12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78921-2B11-9D43-851A-F07C7807B9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7952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8E386-CFD2-1C48-A711-599AC348F58F}" type="datetime1">
              <a:rPr kumimoji="1" lang="ja-JP" altLang="en-US" smtClean="0"/>
              <a:t>2024/9/12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78921-2B11-9D43-851A-F07C7807B9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8017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80B2B-A963-F044-B769-15C1979B0191}" type="datetime1">
              <a:rPr kumimoji="1" lang="ja-JP" altLang="en-US" smtClean="0"/>
              <a:t>2024/9/12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78921-2B11-9D43-851A-F07C7807B9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1412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FA581-5FF8-A548-A0EE-A7FFDF8025F0}" type="datetime1">
              <a:rPr kumimoji="1" lang="ja-JP" altLang="en-US" smtClean="0"/>
              <a:t>2024/9/12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78921-2B11-9D43-851A-F07C7807B9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5589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700D85-B224-AC42-8E88-B2D9088C9A54}" type="datetime1">
              <a:rPr kumimoji="1" lang="ja-JP" altLang="en-US" smtClean="0"/>
              <a:t>2024/9/12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378921-2B11-9D43-851A-F07C7807B9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0513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4B6BE19F-1A0E-4C37-90B9-E1A5E14798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3230" y="970848"/>
            <a:ext cx="8237539" cy="2532063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>
            <a:normAutofit/>
          </a:bodyPr>
          <a:lstStyle/>
          <a:p>
            <a:pPr eaLnBrk="1" hangingPunct="1">
              <a:spcBef>
                <a:spcPts val="0"/>
              </a:spcBef>
            </a:pPr>
            <a:r>
              <a:rPr lang="ja-JP" altLang="en-US" sz="3200" b="1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日本薬学会北陸支部第</a:t>
            </a:r>
            <a:r>
              <a:rPr lang="en-US" altLang="ja-JP" sz="32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136</a:t>
            </a:r>
            <a:r>
              <a:rPr lang="ja-JP" altLang="en-US" sz="3200" b="1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回例会</a:t>
            </a:r>
            <a:br>
              <a:rPr lang="en-US" altLang="ja-JP" sz="48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利益相反の開示</a:t>
            </a:r>
            <a:br>
              <a:rPr lang="en-US" altLang="ja-JP" sz="40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6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br>
              <a:rPr lang="en-US" altLang="ja-JP" sz="2400" b="1" i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2400" b="1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発表者名：○ ○　○ ○</a:t>
            </a:r>
            <a:br>
              <a:rPr lang="en-US" altLang="ja-JP" sz="24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2400" b="1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指導教員：○ ○　○ ○</a:t>
            </a:r>
            <a:endParaRPr lang="en-US" altLang="ja-JP" sz="2400" b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EA1ECBFB-FE16-4B75-A0FA-EE764F5C06B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3230" y="3721984"/>
            <a:ext cx="8237539" cy="1600200"/>
          </a:xfrm>
          <a:ln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ts val="0"/>
              </a:spcBef>
              <a:buNone/>
            </a:pPr>
            <a:endParaRPr lang="en-US" altLang="ja-JP" sz="2800" b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 eaLnBrk="1" hangingPunct="1">
              <a:spcBef>
                <a:spcPts val="0"/>
              </a:spcBef>
              <a:buNone/>
            </a:pPr>
            <a:r>
              <a:rPr lang="ja-JP" altLang="en-US" sz="28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私は今回の演題に関連して、</a:t>
            </a:r>
          </a:p>
          <a:p>
            <a:pPr algn="ctr" eaLnBrk="1" hangingPunct="1">
              <a:spcBef>
                <a:spcPts val="0"/>
              </a:spcBef>
              <a:buNone/>
            </a:pPr>
            <a:r>
              <a:rPr lang="ja-JP" altLang="en-US" sz="28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開示すべき利益相反はありません。</a:t>
            </a:r>
          </a:p>
          <a:p>
            <a:pPr algn="ctr" eaLnBrk="1" hangingPunct="1">
              <a:spcBef>
                <a:spcPts val="0"/>
              </a:spcBef>
              <a:buNone/>
            </a:pPr>
            <a:endParaRPr lang="en-US" altLang="ja-JP" sz="700" b="1" i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spcBef>
                <a:spcPts val="0"/>
              </a:spcBef>
              <a:buNone/>
            </a:pPr>
            <a:endParaRPr lang="en-US" altLang="ja-JP" b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5" name="図 1">
            <a:extLst>
              <a:ext uri="{FF2B5EF4-FFF2-40B4-BE49-F238E27FC236}">
                <a16:creationId xmlns:a16="http://schemas.microsoft.com/office/drawing/2014/main" id="{EE47CBFC-F0F9-42B5-AEDF-FBF58BB30D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250" y="603250"/>
            <a:ext cx="1060450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4B6BE19F-1A0E-4C37-90B9-E1A5E14798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3227" y="351692"/>
            <a:ext cx="8237539" cy="1840523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>
            <a:normAutofit fontScale="90000"/>
          </a:bodyPr>
          <a:lstStyle/>
          <a:p>
            <a:pPr eaLnBrk="1" hangingPunct="1">
              <a:spcBef>
                <a:spcPts val="1200"/>
              </a:spcBef>
            </a:pPr>
            <a:r>
              <a:rPr lang="ja-JP" altLang="en-US" sz="3600" b="1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日本薬学会北陸支部第</a:t>
            </a:r>
            <a:r>
              <a:rPr lang="en-US" altLang="ja-JP" sz="36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136</a:t>
            </a:r>
            <a:r>
              <a:rPr lang="ja-JP" altLang="en-US" sz="3600" b="1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例会</a:t>
            </a:r>
            <a:br>
              <a:rPr lang="en-US" altLang="ja-JP" sz="48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利益相反（</a:t>
            </a:r>
            <a:r>
              <a:rPr lang="en-US" altLang="ja-JP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COI</a:t>
            </a:r>
            <a:r>
              <a:rPr lang="ja-JP" altLang="en-US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）の開示</a:t>
            </a:r>
            <a:br>
              <a:rPr lang="en-US" altLang="ja-JP" sz="40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2400" b="1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発表者名：○ ○　○ ○</a:t>
            </a:r>
            <a:br>
              <a:rPr lang="en-US" altLang="ja-JP" sz="24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2400" b="1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指導教員：○ ○　○ ○</a:t>
            </a:r>
            <a:endParaRPr lang="en-US" altLang="ja-JP" sz="2400" b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EA1ECBFB-FE16-4B75-A0FA-EE764F5C06B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3230" y="2320649"/>
            <a:ext cx="8237539" cy="462844"/>
          </a:xfrm>
          <a:ln>
            <a:noFill/>
            <a:miter lim="800000"/>
            <a:headEnd/>
            <a:tailEnd/>
          </a:ln>
        </p:spPr>
        <p:txBody>
          <a:bodyPr>
            <a:normAutofit fontScale="85000" lnSpcReduction="20000"/>
          </a:bodyPr>
          <a:lstStyle/>
          <a:p>
            <a:pPr algn="ctr" eaLnBrk="1" hangingPunct="1">
              <a:spcBef>
                <a:spcPts val="0"/>
              </a:spcBef>
              <a:buFontTx/>
              <a:buNone/>
            </a:pPr>
            <a:r>
              <a:rPr lang="ja-JP" altLang="en-US" sz="18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私の今回の演題に関連して、開示すべき利益相反は以下のとおりです。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  </a:t>
            </a:r>
            <a:endParaRPr lang="en-US" altLang="ja-JP" sz="1800" b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1800" b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 eaLnBrk="1" hangingPunct="1">
              <a:spcBef>
                <a:spcPts val="0"/>
              </a:spcBef>
              <a:buNone/>
            </a:pPr>
            <a:endParaRPr lang="en-US" altLang="ja-JP" sz="1800" b="1" i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 eaLnBrk="1" hangingPunct="1">
              <a:spcBef>
                <a:spcPts val="0"/>
              </a:spcBef>
              <a:buNone/>
            </a:pPr>
            <a:endParaRPr lang="en-US" altLang="ja-JP" sz="1800" b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2" name="表 2">
            <a:extLst>
              <a:ext uri="{FF2B5EF4-FFF2-40B4-BE49-F238E27FC236}">
                <a16:creationId xmlns:a16="http://schemas.microsoft.com/office/drawing/2014/main" id="{D5769DB5-6094-4DBF-8F30-5737665C083A}"/>
              </a:ext>
            </a:extLst>
          </p:cNvPr>
          <p:cNvGraphicFramePr>
            <a:graphicFrameLocks noGrp="1"/>
          </p:cNvGraphicFramePr>
          <p:nvPr/>
        </p:nvGraphicFramePr>
        <p:xfrm>
          <a:off x="453227" y="2783493"/>
          <a:ext cx="8237539" cy="3789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65664">
                  <a:extLst>
                    <a:ext uri="{9D8B030D-6E8A-4147-A177-3AD203B41FA5}">
                      <a16:colId xmlns:a16="http://schemas.microsoft.com/office/drawing/2014/main" val="2588670097"/>
                    </a:ext>
                  </a:extLst>
                </a:gridCol>
                <a:gridCol w="4071875">
                  <a:extLst>
                    <a:ext uri="{9D8B030D-6E8A-4147-A177-3AD203B41FA5}">
                      <a16:colId xmlns:a16="http://schemas.microsoft.com/office/drawing/2014/main" val="27653486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①</a:t>
                      </a:r>
                      <a:r>
                        <a:rPr lang="zh-TW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社員、役員、顧問職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なし</a:t>
                      </a:r>
                      <a:endParaRPr kumimoji="1" lang="ja-JP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55206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②株保有・利益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なし</a:t>
                      </a:r>
                      <a:endParaRPr kumimoji="1" lang="ja-JP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588137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③特許使用料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なし</a:t>
                      </a:r>
                      <a:endParaRPr kumimoji="1" lang="ja-JP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0686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④講演料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なし</a:t>
                      </a:r>
                      <a:endParaRPr kumimoji="1" lang="ja-JP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764267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⑤原稿料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なし</a:t>
                      </a:r>
                      <a:endParaRPr kumimoji="1" lang="ja-JP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783321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⑥研究費または奨学寄附金（指定寄附金）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あり（○○製薬）</a:t>
                      </a:r>
                      <a:endParaRPr kumimoji="1" lang="ja-JP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175435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⑦訴訟等の顧問料など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あり（</a:t>
                      </a:r>
                      <a:r>
                        <a:rPr lang="en-US" altLang="ja-JP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××</a:t>
                      </a:r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製薬）</a:t>
                      </a:r>
                      <a:endParaRPr kumimoji="1" lang="ja-JP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234881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⑧寄附講座等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あり（△△製薬）</a:t>
                      </a:r>
                      <a:endParaRPr lang="en-US" altLang="ja-JP" sz="1600" b="1" dirty="0">
                        <a:solidFill>
                          <a:srgbClr val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職名：　　　　　　　</a:t>
                      </a:r>
                      <a:r>
                        <a:rPr lang="en-US" altLang="ja-JP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専任・兼任）</a:t>
                      </a:r>
                    </a:p>
                    <a:p>
                      <a:pPr marL="0" marR="0" lvl="0" indent="0" algn="l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寄附</a:t>
                      </a:r>
                      <a:r>
                        <a:rPr lang="zh-TW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講座名：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560560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⑨その他の報酬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なし</a:t>
                      </a:r>
                      <a:endParaRPr kumimoji="1" lang="ja-JP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87573665"/>
                  </a:ext>
                </a:extLst>
              </a:tr>
            </a:tbl>
          </a:graphicData>
        </a:graphic>
      </p:graphicFrame>
      <p:pic>
        <p:nvPicPr>
          <p:cNvPr id="6" name="図 1">
            <a:extLst>
              <a:ext uri="{FF2B5EF4-FFF2-40B4-BE49-F238E27FC236}">
                <a16:creationId xmlns:a16="http://schemas.microsoft.com/office/drawing/2014/main" id="{CD9391A2-968E-463F-8A93-C10ED70C31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527" y="79393"/>
            <a:ext cx="1060450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73996058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182</Words>
  <Application>Microsoft Macintosh PowerPoint</Application>
  <PresentationFormat>画面に合わせる (4:3)</PresentationFormat>
  <Paragraphs>32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ＭＳ Ｐゴシック</vt:lpstr>
      <vt:lpstr>メイリオ</vt:lpstr>
      <vt:lpstr>游ゴシック</vt:lpstr>
      <vt:lpstr>Arial</vt:lpstr>
      <vt:lpstr>Calibri</vt:lpstr>
      <vt:lpstr>Times New Roman</vt:lpstr>
      <vt:lpstr>ホワイト</vt:lpstr>
      <vt:lpstr>日本薬学会北陸支部第136回例会 利益相反の開示 　 発表者名：○ ○　○ ○ 指導教員：○ ○　○ ○</vt:lpstr>
      <vt:lpstr>日本薬学会北陸支部第136例会 利益相反（COI）の開示 発表者名：○ ○　○ ○ 指導教員：○ ○　○ 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荒川 大</dc:creator>
  <cp:lastModifiedBy>荒川 大</cp:lastModifiedBy>
  <cp:revision>5</cp:revision>
  <dcterms:created xsi:type="dcterms:W3CDTF">2024-09-02T12:28:32Z</dcterms:created>
  <dcterms:modified xsi:type="dcterms:W3CDTF">2024-09-12T04:33:37Z</dcterms:modified>
</cp:coreProperties>
</file>